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87" r:id="rId2"/>
    <p:sldId id="354" r:id="rId3"/>
    <p:sldId id="355" r:id="rId4"/>
    <p:sldId id="357" r:id="rId5"/>
    <p:sldId id="359" r:id="rId6"/>
    <p:sldId id="362" r:id="rId7"/>
    <p:sldId id="363" r:id="rId8"/>
    <p:sldId id="369" r:id="rId9"/>
    <p:sldId id="370" r:id="rId10"/>
    <p:sldId id="371" r:id="rId11"/>
    <p:sldId id="374" r:id="rId12"/>
    <p:sldId id="375" r:id="rId13"/>
    <p:sldId id="376" r:id="rId14"/>
    <p:sldId id="377" r:id="rId15"/>
    <p:sldId id="378" r:id="rId16"/>
    <p:sldId id="381" r:id="rId17"/>
    <p:sldId id="382" r:id="rId18"/>
    <p:sldId id="384" r:id="rId19"/>
    <p:sldId id="38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E1"/>
    <a:srgbClr val="800000"/>
    <a:srgbClr val="F9D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6" autoAdjust="0"/>
    <p:restoredTop sz="94785" autoAdjust="0"/>
  </p:normalViewPr>
  <p:slideViewPr>
    <p:cSldViewPr>
      <p:cViewPr varScale="1">
        <p:scale>
          <a:sx n="81" d="100"/>
          <a:sy n="81" d="100"/>
        </p:scale>
        <p:origin x="6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6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9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86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86AC-E2F2-4ECE-8E00-0FE98E558313}" type="datetime1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0412-9BD4-469D-9C30-8CE3AC2092FA}" type="datetime1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D077-5149-4DBA-8EB7-51162ACF60F2}" type="datetime1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DDCB-C178-4EFA-88D3-1A75FDBD0ADE}" type="datetime1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5059-622E-41B6-9DC6-D832AE02E450}" type="datetime1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F019-C9C1-4C23-9535-D2BE4B7E3454}" type="datetime1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2EC59-B4EB-48AE-9850-1EF8A6E06538}" type="datetime1">
              <a:rPr lang="en-US" smtClean="0"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552D-65A3-41F5-97EC-8C509714D2E3}" type="datetime1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9452-5FB6-4163-A6A9-383A2BDD0D71}" type="datetime1">
              <a:rPr lang="en-US" smtClean="0"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60A33-CDBE-4C4A-9244-4261B570E6D2}" type="datetime1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56D4-4334-47AB-8A44-BC067DA9515F}" type="datetime1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5D43B-910B-4E7B-9539-EDC15F27E243}" type="datetime1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iff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6: Continuous Probability Distributions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019800"/>
            <a:ext cx="8700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http://stats.stackexchange.com/questions/423/what-is-your-favorite-data-analysis-cartoon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924098" y="991076"/>
          <a:ext cx="8229600" cy="36576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6321" name="Picture 1" descr="Normal Versus Paranormal Distribu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28575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86200" y="1231066"/>
            <a:ext cx="43113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 visual comparison of </a:t>
            </a:r>
            <a:endParaRPr lang="en-US" sz="3200" b="1" dirty="0" smtClean="0"/>
          </a:p>
          <a:p>
            <a:r>
              <a:rPr lang="en-US" sz="3200" b="1" dirty="0" smtClean="0"/>
              <a:t>normal </a:t>
            </a:r>
            <a:r>
              <a:rPr lang="en-US" sz="3200" b="1" dirty="0"/>
              <a:t>and paranormal </a:t>
            </a:r>
            <a:endParaRPr lang="en-US" sz="3200" b="1" dirty="0" smtClean="0"/>
          </a:p>
          <a:p>
            <a:r>
              <a:rPr lang="en-US" sz="3200" b="1" dirty="0" smtClean="0"/>
              <a:t>distribution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657600" y="3257926"/>
            <a:ext cx="522591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Lower caption says </a:t>
            </a:r>
            <a:endParaRPr lang="en-US" sz="3200" dirty="0" smtClean="0"/>
          </a:p>
          <a:p>
            <a:r>
              <a:rPr lang="en-US" sz="3200" dirty="0" smtClean="0"/>
              <a:t>'Paranormal </a:t>
            </a:r>
            <a:r>
              <a:rPr lang="en-US" sz="3200" dirty="0"/>
              <a:t>Distribution' - no </a:t>
            </a:r>
            <a:endParaRPr lang="en-US" sz="3200" dirty="0" smtClean="0"/>
          </a:p>
          <a:p>
            <a:r>
              <a:rPr lang="en-US" sz="3200" dirty="0" smtClean="0"/>
              <a:t>idea </a:t>
            </a:r>
            <a:r>
              <a:rPr lang="en-US" sz="3200" dirty="0"/>
              <a:t>why the graphical </a:t>
            </a:r>
            <a:r>
              <a:rPr lang="en-US" sz="3200" dirty="0" smtClean="0"/>
              <a:t>artifact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is </a:t>
            </a:r>
            <a:r>
              <a:rPr lang="en-US" sz="3200" dirty="0" smtClean="0"/>
              <a:t>occurring.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 smtClean="0"/>
                        <m:t>X</m:t>
                      </m:r>
                      <m:r>
                        <m:rPr>
                          <m:nor/>
                        </m:rPr>
                        <a:rPr lang="en-US" dirty="0" smtClean="0"/>
                        <m:t> ~ </m:t>
                      </m:r>
                      <m:r>
                        <m:rPr>
                          <m:nor/>
                        </m:rPr>
                        <a:rPr lang="en-US" dirty="0" smtClean="0"/>
                        <m:t>Poisson</m:t>
                      </m:r>
                      <m:r>
                        <m:rPr>
                          <m:nor/>
                        </m:rPr>
                        <a:rPr lang="en-US" dirty="0" smtClean="0"/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</m:t>
                      </m:r>
                      <m:r>
                        <m:rPr>
                          <m:nor/>
                        </m:rPr>
                        <a:rPr lang="en-US" dirty="0" smtClean="0"/>
                        <m:t>)</m:t>
                      </m:r>
                    </m:oMath>
                  </m:oMathPara>
                </a14:m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 1, 2, … 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 smtClean="0">
                    <a:ea typeface="Cambria Math" panose="02040503050406030204" pitchFamily="18" charset="0"/>
                  </a:rPr>
                  <a:t>           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>
                    <a:sym typeface="Symbol" panose="05050102010706020507" pitchFamily="18" charset="2"/>
                  </a:rPr>
                  <a:t></a:t>
                </a:r>
                <a:r>
                  <a:rPr lang="en-US" baseline="-25000" dirty="0" smtClean="0">
                    <a:sym typeface="Symbol" panose="05050102010706020507" pitchFamily="18" charset="2"/>
                  </a:rPr>
                  <a:t>X</a:t>
                </a:r>
                <a:r>
                  <a:rPr lang="en-US" dirty="0" smtClean="0">
                    <a:sym typeface="Symbol" panose="05050102010706020507" pitchFamily="18" charset="2"/>
                  </a:rPr>
                  <a:t> = </a:t>
                </a:r>
                <a:r>
                  <a:rPr lang="en-US" baseline="30000" dirty="0" smtClean="0">
                    <a:sym typeface="Symbol" panose="05050102010706020507" pitchFamily="18" charset="2"/>
                  </a:rPr>
                  <a:t>2</a:t>
                </a:r>
                <a:r>
                  <a:rPr lang="en-US" dirty="0" smtClean="0">
                    <a:sym typeface="Symbol" panose="05050102010706020507" pitchFamily="18" charset="2"/>
                  </a:rPr>
                  <a:t> = 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4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8"/>
            <a:ext cx="9144000" cy="1810871"/>
          </a:xfrm>
        </p:spPr>
        <p:txBody>
          <a:bodyPr>
            <a:normAutofit/>
          </a:bodyPr>
          <a:lstStyle/>
          <a:p>
            <a:r>
              <a:rPr lang="en-US" dirty="0" smtClean="0"/>
              <a:t>6.1: Probability Distributions for a Continuous Random Variable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Describe the basis of </a:t>
            </a:r>
            <a:r>
              <a:rPr lang="en-US" dirty="0"/>
              <a:t>the probability density function (pdf</a:t>
            </a:r>
            <a:r>
              <a:rPr lang="en-US" dirty="0" smtClean="0"/>
              <a:t>).</a:t>
            </a:r>
          </a:p>
          <a:p>
            <a:r>
              <a:rPr lang="en-US" dirty="0" smtClean="0"/>
              <a:t>Use the probability density function (pdf) and cumulative distribution function (</a:t>
            </a:r>
            <a:r>
              <a:rPr lang="en-US" dirty="0" err="1" smtClean="0"/>
              <a:t>cdf</a:t>
            </a:r>
            <a:r>
              <a:rPr lang="en-US" dirty="0" smtClean="0"/>
              <a:t>) of </a:t>
            </a:r>
            <a:r>
              <a:rPr lang="en-US" dirty="0"/>
              <a:t>a </a:t>
            </a:r>
            <a:r>
              <a:rPr lang="en-US" dirty="0" smtClean="0"/>
              <a:t>continuous random </a:t>
            </a:r>
            <a:r>
              <a:rPr lang="en-US" dirty="0"/>
              <a:t>variable to calculate </a:t>
            </a:r>
            <a:r>
              <a:rPr lang="en-US" dirty="0" smtClean="0"/>
              <a:t>probabilities and percentiles (median) </a:t>
            </a:r>
            <a:r>
              <a:rPr lang="en-US" dirty="0"/>
              <a:t>of events.</a:t>
            </a:r>
          </a:p>
          <a:p>
            <a:r>
              <a:rPr lang="en-US" dirty="0"/>
              <a:t>Be able to use a </a:t>
            </a:r>
            <a:r>
              <a:rPr lang="en-US" dirty="0" smtClean="0"/>
              <a:t>pdf to </a:t>
            </a:r>
            <a:r>
              <a:rPr lang="en-US" dirty="0"/>
              <a:t>find the mean of a </a:t>
            </a:r>
            <a:r>
              <a:rPr lang="en-US" dirty="0" smtClean="0"/>
              <a:t>continuous </a:t>
            </a:r>
            <a:r>
              <a:rPr lang="en-US" dirty="0"/>
              <a:t>random variable.</a:t>
            </a:r>
          </a:p>
          <a:p>
            <a:r>
              <a:rPr lang="en-US" dirty="0" smtClean="0"/>
              <a:t>Be </a:t>
            </a:r>
            <a:r>
              <a:rPr lang="en-US" dirty="0"/>
              <a:t>able to use a </a:t>
            </a:r>
            <a:r>
              <a:rPr lang="en-US" dirty="0" smtClean="0"/>
              <a:t>pdf to </a:t>
            </a:r>
            <a:r>
              <a:rPr lang="en-US" dirty="0"/>
              <a:t>find the variance of a </a:t>
            </a:r>
            <a:r>
              <a:rPr lang="en-US" dirty="0" smtClean="0"/>
              <a:t>continuous </a:t>
            </a:r>
            <a:r>
              <a:rPr lang="en-US" dirty="0"/>
              <a:t>random variable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4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Density Curve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92603" y="1798647"/>
            <a:ext cx="8317997" cy="2214265"/>
            <a:chOff x="413001" y="2321867"/>
            <a:chExt cx="8317997" cy="2214265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195"/>
            <a:stretch>
              <a:fillRect/>
            </a:stretch>
          </p:blipFill>
          <p:spPr bwMode="auto">
            <a:xfrm>
              <a:off x="413001" y="2321867"/>
              <a:ext cx="2962275" cy="1905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102"/>
            <a:stretch>
              <a:fillRect/>
            </a:stretch>
          </p:blipFill>
          <p:spPr bwMode="auto">
            <a:xfrm>
              <a:off x="3341869" y="2398067"/>
              <a:ext cx="2843212" cy="175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306"/>
            <a:stretch>
              <a:fillRect/>
            </a:stretch>
          </p:blipFill>
          <p:spPr bwMode="auto">
            <a:xfrm>
              <a:off x="6198936" y="2450455"/>
              <a:ext cx="2532062" cy="1700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Box 2"/>
            <p:cNvSpPr txBox="1"/>
            <p:nvPr/>
          </p:nvSpPr>
          <p:spPr>
            <a:xfrm>
              <a:off x="1605307" y="4074467"/>
              <a:ext cx="5180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dirty="0" smtClean="0"/>
                <a:t>(a)</a:t>
              </a:r>
              <a:endParaRPr lang="en-US" sz="2400" dirty="0"/>
            </a:p>
          </p:txBody>
        </p:sp>
        <p:sp>
          <p:nvSpPr>
            <p:cNvPr id="10" name="TextBox 8"/>
            <p:cNvSpPr txBox="1"/>
            <p:nvPr/>
          </p:nvSpPr>
          <p:spPr>
            <a:xfrm>
              <a:off x="4467560" y="4012912"/>
              <a:ext cx="5918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/>
                <a:t>(b)</a:t>
              </a:r>
              <a:endParaRPr lang="en-US" sz="2800" dirty="0"/>
            </a:p>
          </p:txBody>
        </p:sp>
        <p:sp>
          <p:nvSpPr>
            <p:cNvPr id="11" name="TextBox 9"/>
            <p:cNvSpPr txBox="1"/>
            <p:nvPr/>
          </p:nvSpPr>
          <p:spPr>
            <a:xfrm>
              <a:off x="7214738" y="4074467"/>
              <a:ext cx="5004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dirty="0" smtClean="0"/>
                <a:t>(c)</a:t>
              </a:r>
              <a:endParaRPr lang="en-US" sz="2400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8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Probability Distribution for Continuous Random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FF80"/>
            </a:solidFill>
          </a:ln>
        </p:spPr>
        <p:txBody>
          <a:bodyPr/>
          <a:lstStyle/>
          <a:p>
            <a:r>
              <a:rPr lang="en-US" dirty="0" smtClean="0"/>
              <a:t>A probability distribution for a continuous random variable X </a:t>
            </a:r>
            <a:r>
              <a:rPr lang="en-US" dirty="0" smtClean="0">
                <a:solidFill>
                  <a:srgbClr val="000000"/>
                </a:solidFill>
              </a:rPr>
              <a:t>is given by a smooth curve called a </a:t>
            </a:r>
            <a:r>
              <a:rPr lang="en-US" dirty="0" smtClean="0">
                <a:solidFill>
                  <a:srgbClr val="C00000"/>
                </a:solidFill>
              </a:rPr>
              <a:t>density curve</a:t>
            </a:r>
            <a:r>
              <a:rPr lang="en-US" dirty="0" smtClean="0">
                <a:solidFill>
                  <a:srgbClr val="000000"/>
                </a:solidFill>
              </a:rPr>
              <a:t>, or </a:t>
            </a:r>
            <a:r>
              <a:rPr lang="en-US" dirty="0" smtClean="0">
                <a:solidFill>
                  <a:srgbClr val="C00000"/>
                </a:solidFill>
              </a:rPr>
              <a:t>probability density function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smtClean="0">
                <a:solidFill>
                  <a:srgbClr val="C00000"/>
                </a:solidFill>
              </a:rPr>
              <a:t>pdf</a:t>
            </a:r>
            <a:r>
              <a:rPr lang="en-US" dirty="0" smtClean="0">
                <a:solidFill>
                  <a:srgbClr val="000000"/>
                </a:solidFill>
              </a:rPr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000"/>
          <a:stretch>
            <a:fillRect/>
          </a:stretch>
        </p:blipFill>
        <p:spPr bwMode="auto">
          <a:xfrm>
            <a:off x="762001" y="4010818"/>
            <a:ext cx="4953000" cy="252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6400801" y="4648200"/>
          <a:ext cx="2070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4" imgW="2070100" imgH="774700" progId="Equation.DSMT4">
                  <p:embed/>
                </p:oleObj>
              </mc:Choice>
              <mc:Fallback>
                <p:oleObj name="Equation" r:id="rId4" imgW="2070100" imgH="774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1" y="4648200"/>
                        <a:ext cx="20701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172201" y="4419600"/>
            <a:ext cx="2819400" cy="1371600"/>
          </a:xfrm>
          <a:prstGeom prst="ellipse">
            <a:avLst/>
          </a:prstGeom>
          <a:noFill/>
          <a:ln w="38100" cmpd="sng">
            <a:solidFill>
              <a:srgbClr val="F9D6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4619440" y="4724400"/>
            <a:ext cx="124796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89927" y="4630288"/>
            <a:ext cx="1029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 = f(x)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971800" y="5422900"/>
            <a:ext cx="1618127" cy="520700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19401" y="5329152"/>
            <a:ext cx="1559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Area = 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5668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Probabilities Continuous Random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The curve is defined so that the probability that X takes on a value between a and b         (a &lt; b) is the area under the curve between a and 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129" t="31013"/>
          <a:stretch>
            <a:fillRect/>
          </a:stretch>
        </p:blipFill>
        <p:spPr bwMode="auto">
          <a:xfrm>
            <a:off x="31652" y="3764917"/>
            <a:ext cx="5167313" cy="2712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4832252" y="3581400"/>
            <a:ext cx="4343400" cy="1676400"/>
          </a:xfrm>
          <a:prstGeom prst="ellipse">
            <a:avLst/>
          </a:prstGeom>
          <a:noFill/>
          <a:ln w="31750">
            <a:solidFill>
              <a:srgbClr val="1E27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5385035" y="4025900"/>
          <a:ext cx="3352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4" imgW="3352680" imgH="774360" progId="Equation.DSMT4">
                  <p:embed/>
                </p:oleObj>
              </mc:Choice>
              <mc:Fallback>
                <p:oleObj name="Equation" r:id="rId4" imgW="335268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5035" y="4025900"/>
                        <a:ext cx="33528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355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pdf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f(x) ≥ 0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3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Formulas for the Mean of a Random Variable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88392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Discrete – Mean	       Discrete – Rule 3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𝑋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𝑥𝑝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US" sz="2800" i="1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𝑋</m:t>
                              </m:r>
                            </m:e>
                          </m:d>
                        </m:e>
                      </m:d>
                      <m:r>
                        <a:rPr lang="en-US" sz="28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i="1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nary>
                    </m:oMath>
                  </m:oMathPara>
                </a14:m>
                <a:endParaRPr lang="en-US" sz="2800" dirty="0" smtClean="0"/>
              </a:p>
              <a:p>
                <a:r>
                  <a:rPr lang="en-US" dirty="0" smtClean="0"/>
                  <a:t>Continuous		</a:t>
                </a:r>
                <a:r>
                  <a:rPr lang="en-US" dirty="0" smtClean="0"/>
                  <a:t>        Continuous </a:t>
                </a:r>
                <a:r>
                  <a:rPr lang="en-US" dirty="0" smtClean="0"/>
                  <a:t>– Rule 3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𝑋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b>
                      <m:sup>
                        <m:r>
                          <a:rPr lang="en-US" sz="280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sz="2800" b="0" i="1" smtClean="0">
                            <a:latin typeface="Cambria Math"/>
                          </a:rPr>
                          <m:t>𝑥𝑓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2800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800" i="1">
                        <a:latin typeface="Cambria Math"/>
                      </a:rPr>
                      <m:t>𝐸</m:t>
                    </m:r>
                    <m:r>
                      <a:rPr lang="en-US" sz="2800" i="1">
                        <a:latin typeface="Cambria Math"/>
                      </a:rPr>
                      <m:t>(</m:t>
                    </m:r>
                    <m:r>
                      <a:rPr lang="en-US" sz="2800" i="1">
                        <a:latin typeface="Cambria Math"/>
                      </a:rPr>
                      <m:t>𝑔</m:t>
                    </m:r>
                    <m:r>
                      <a:rPr lang="en-US" sz="2800" i="1">
                        <a:latin typeface="Cambria Math"/>
                      </a:rPr>
                      <m:t>(</m:t>
                    </m:r>
                    <m:r>
                      <a:rPr lang="en-US" sz="2800" i="1">
                        <a:latin typeface="Cambria Math"/>
                      </a:rPr>
                      <m:t>𝑋</m:t>
                    </m:r>
                    <m:r>
                      <a:rPr lang="en-US" sz="2800" i="1">
                        <a:latin typeface="Cambria Math"/>
                      </a:rPr>
                      <m:t>))=</m:t>
                    </m:r>
                    <m:nary>
                      <m:naryPr>
                        <m:limLoc m:val="subSup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800" i="1">
                            <a:latin typeface="Cambria Math"/>
                          </a:rPr>
                          <m:t>−∞</m:t>
                        </m:r>
                      </m:sub>
                      <m:sup>
                        <m:r>
                          <a:rPr lang="en-US" sz="2800" i="1">
                            <a:latin typeface="Cambria Math"/>
                          </a:rPr>
                          <m:t>∞</m:t>
                        </m:r>
                      </m:sup>
                      <m:e>
                        <m:r>
                          <a:rPr lang="en-US" sz="2800" i="1">
                            <a:latin typeface="Cambria Math"/>
                          </a:rPr>
                          <m:t>𝑔</m:t>
                        </m:r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  <m:r>
                          <a:rPr lang="en-US" sz="2800" i="1">
                            <a:latin typeface="Cambria Math"/>
                          </a:rPr>
                          <m:t>𝑓</m:t>
                        </m:r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  <m:r>
                          <a:rPr lang="en-US" sz="28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8839200" cy="4525963"/>
              </a:xfrm>
              <a:blipFill rotWithShape="0">
                <a:blip r:embed="rId2"/>
                <a:stretch>
                  <a:fillRect l="-1586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of a Random Variable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Var</m:t>
                      </m:r>
                      <m:r>
                        <a:rPr lang="en-US" b="0" i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X</m:t>
                      </m:r>
                      <m:r>
                        <a:rPr lang="en-US" b="0" i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)=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Times New Roman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X</m:t>
                                  </m:r>
                                  <m:r>
                                    <a:rPr lang="en-US"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cs typeface="Times New Roman"/>
                                        </a:rPr>
                                        <m:t>𝑋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effectLst/>
                          <a:latin typeface="Cambria Math"/>
                          <a:cs typeface="Times New Roman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Times New Roman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>
                                      <a:latin typeface="Cambria Math"/>
                                      <a:ea typeface="Times New Roman"/>
                                      <a:cs typeface="Times New Roman"/>
                                      <a:sym typeface="Symbol"/>
                                    </a:rPr>
                                    <m:t>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X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  <a:ea typeface="Times New Roman"/>
                              <a:cs typeface="Times New Roman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naryPr>
                        <m:sub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−∞</m:t>
                          </m:r>
                        </m:sub>
                        <m:sup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(</m:t>
                              </m:r>
                              <m:r>
                                <a:rPr lang="en-US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𝑥</m:t>
                              </m:r>
                              <m:r>
                                <a:rPr lang="en-US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  <a:sym typeface="Symbol"/>
                                    </a:rPr>
                                    <m:t>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X</m:t>
                                  </m:r>
                                </m:sub>
                              </m:sSub>
                              <m:r>
                                <a:rPr lang="en-US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𝑓</m:t>
                          </m:r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(</m:t>
                          </m:r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𝑥</m:t>
                          </m:r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)</m:t>
                          </m:r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 smtClean="0">
                  <a:effectLst/>
                  <a:latin typeface="Arial"/>
                  <a:ea typeface="Times New Roman"/>
                  <a:cs typeface="Times New Roman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effectLst/>
                    <a:latin typeface="Arial"/>
                    <a:ea typeface="Times New Roman"/>
                    <a:cs typeface="Times New Roman"/>
                  </a:rPr>
                  <a:t>	= E(X</a:t>
                </a:r>
                <a:r>
                  <a:rPr lang="en-US" baseline="30000" dirty="0" smtClean="0">
                    <a:latin typeface="Arial"/>
                    <a:ea typeface="Times New Roman"/>
                    <a:cs typeface="Times New Roman"/>
                  </a:rPr>
                  <a:t>2</a:t>
                </a:r>
                <a:r>
                  <a:rPr lang="en-US" dirty="0" smtClean="0">
                    <a:latin typeface="Arial"/>
                    <a:ea typeface="Times New Roman"/>
                    <a:cs typeface="Times New Roman"/>
                  </a:rPr>
                  <a:t>) – (E(X))</a:t>
                </a:r>
                <a:r>
                  <a:rPr lang="en-US" baseline="30000" dirty="0" smtClean="0">
                    <a:latin typeface="Arial"/>
                    <a:ea typeface="Times New Roman"/>
                    <a:cs typeface="Times New Roman"/>
                  </a:rPr>
                  <a:t>2</a:t>
                </a:r>
              </a:p>
              <a:p>
                <a:pPr marL="0" indent="0">
                  <a:buNone/>
                </a:pPr>
                <a:endParaRPr lang="en-US" baseline="30000" dirty="0" smtClean="0">
                  <a:latin typeface="Arial"/>
                  <a:ea typeface="Times New Roman"/>
                  <a:cs typeface="Times New Roman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effectLst/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i="1" smtClean="0">
                              <a:effectLst/>
                              <a:latin typeface="Cambria Math"/>
                              <a:ea typeface="Cambria Math"/>
                              <a:cs typeface="Times New Roman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effectLst/>
                              <a:latin typeface="Cambria Math"/>
                              <a:cs typeface="Times New Roman"/>
                            </a:rPr>
                            <m:t>𝑋</m:t>
                          </m:r>
                        </m:sub>
                      </m:sSub>
                      <m:r>
                        <a:rPr lang="en-US" b="0" i="1" smtClean="0">
                          <a:effectLst/>
                          <a:latin typeface="Cambria Math"/>
                          <a:cs typeface="Times New Roman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effectLst/>
                              <a:latin typeface="Cambria Math"/>
                              <a:cs typeface="Times New Roman"/>
                            </a:rPr>
                            <m:t>𝑉𝑎𝑟</m:t>
                          </m:r>
                          <m:r>
                            <a:rPr lang="en-US" b="0" i="1" smtClean="0">
                              <a:effectLst/>
                              <a:latin typeface="Cambria Math"/>
                              <a:cs typeface="Times New Roman"/>
                            </a:rPr>
                            <m:t>(</m:t>
                          </m:r>
                          <m:r>
                            <a:rPr lang="en-US" b="0" i="1" smtClean="0">
                              <a:effectLst/>
                              <a:latin typeface="Cambria Math"/>
                              <a:cs typeface="Times New Roman"/>
                            </a:rPr>
                            <m:t>𝑋</m:t>
                          </m:r>
                          <m:r>
                            <a:rPr lang="en-US" b="0" i="1" smtClean="0">
                              <a:effectLst/>
                              <a:latin typeface="Cambria Math"/>
                              <a:cs typeface="Times New Roman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US" dirty="0">
                  <a:effectLst/>
                  <a:latin typeface="Arial"/>
                  <a:ea typeface="Times New Roman"/>
                  <a:cs typeface="Times New Roman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1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42253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Cumulative Distribution Function (</a:t>
            </a:r>
            <a:r>
              <a:rPr lang="en-US" dirty="0" err="1" smtClean="0"/>
              <a:t>cdf</a:t>
            </a:r>
            <a:r>
              <a:rPr lang="en-US" dirty="0" smtClean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F(x) = P(X ≤ x) =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𝑑𝑠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7" descr="kokos_06_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39" y="2819400"/>
            <a:ext cx="8405161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123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pdf – Percentiles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362200"/>
                <a:ext cx="8229600" cy="426719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Percentiles</a:t>
                </a:r>
              </a:p>
              <a:p>
                <a:pPr lvl="1"/>
                <a:r>
                  <a:rPr lang="en-US" sz="3200" dirty="0" smtClean="0"/>
                  <a:t>Let p be a number between 0 and 1. The 100p</a:t>
                </a:r>
                <a:r>
                  <a:rPr lang="en-US" sz="3200" baseline="30000" dirty="0" smtClean="0"/>
                  <a:t>th</a:t>
                </a:r>
                <a:r>
                  <a:rPr lang="en-US" sz="3200" dirty="0" smtClean="0"/>
                  <a:t> percentile is defined by</a:t>
                </a:r>
              </a:p>
              <a:p>
                <a:pPr marL="396875" indent="0">
                  <a:buNone/>
                  <a:tabLst>
                    <a:tab pos="62547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𝑝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𝑥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The median of a pdf is the equal – areas point.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</m:t>
                      </m:r>
                      <m:r>
                        <a:rPr lang="en-US" b="0" i="1" smtClean="0">
                          <a:latin typeface="Cambria Math"/>
                        </a:rPr>
                        <m:t>=0.5=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</m:acc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362200"/>
                <a:ext cx="8229600" cy="4267199"/>
              </a:xfrm>
              <a:blipFill rotWithShape="0">
                <a:blip r:embed="rId2"/>
                <a:stretch>
                  <a:fillRect l="-1704" t="-3004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 descr="Quartile Diagram.tif"/>
          <p:cNvPicPr>
            <a:picLocks noChangeAspect="1"/>
          </p:cNvPicPr>
          <p:nvPr/>
        </p:nvPicPr>
        <p:blipFill rotWithShape="1">
          <a:blip r:embed="rId3" cstate="print"/>
          <a:srcRect l="41380" t="33333" r="21264" b="56297"/>
          <a:stretch/>
        </p:blipFill>
        <p:spPr>
          <a:xfrm>
            <a:off x="4305300" y="1295400"/>
            <a:ext cx="4495800" cy="1613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5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5.4/5.5: Binomial and Poisson Distributions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dirty="0" smtClean="0"/>
              <a:t>Determine when the random variable X can be modeled using the binomial or Poisson Distributions.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Calculate the probability, mean and standard deviation when X has a binomial or Poisson distribution.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80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a Binomial Experiment - </a:t>
            </a:r>
            <a:r>
              <a:rPr lang="en-US" dirty="0" err="1" smtClean="0"/>
              <a:t>BInS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B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inary: There are only two possible outcomes for each trial. 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ndependent:</a:t>
            </a:r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The outcomes of the trials are </a:t>
            </a:r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independent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.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n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:</a:t>
            </a:r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The experiment consists of </a:t>
            </a:r>
            <a:r>
              <a:rPr lang="en-US" dirty="0" smtClean="0">
                <a:solidFill>
                  <a:srgbClr val="C00000"/>
                </a:solidFill>
                <a:cs typeface="Arial" pitchFamily="34" charset="0"/>
              </a:rPr>
              <a:t>n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 identical trials where n is fixed..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S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uccess:  For 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each trial, the probability </a:t>
            </a:r>
            <a:r>
              <a:rPr lang="en-US" i="1" dirty="0">
                <a:solidFill>
                  <a:srgbClr val="000000"/>
                </a:solidFill>
                <a:cs typeface="Arial" pitchFamily="34" charset="0"/>
              </a:rPr>
              <a:t>p 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of success must be the same.</a:t>
            </a:r>
            <a:endParaRPr lang="en-US" sz="3600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7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dirty="0"/>
              <a:t>The </a:t>
            </a:r>
            <a:r>
              <a:rPr lang="en-US" altLang="en-US" dirty="0">
                <a:solidFill>
                  <a:srgbClr val="C00000"/>
                </a:solidFill>
              </a:rPr>
              <a:t>binomial random variable </a:t>
            </a:r>
            <a:r>
              <a:rPr lang="en-US" altLang="en-US" dirty="0"/>
              <a:t>maps each outcome in a binomial experiment to a real number, and is defined to be the </a:t>
            </a:r>
            <a:r>
              <a:rPr lang="en-US" altLang="en-US" i="1" dirty="0"/>
              <a:t>number of successes </a:t>
            </a:r>
            <a:r>
              <a:rPr lang="en-US" altLang="en-US" dirty="0"/>
              <a:t>in </a:t>
            </a:r>
            <a:r>
              <a:rPr lang="en-US" altLang="en-US" i="1" dirty="0"/>
              <a:t>n</a:t>
            </a:r>
            <a:r>
              <a:rPr lang="en-US" altLang="en-US" dirty="0"/>
              <a:t> trials.</a:t>
            </a:r>
          </a:p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X ~ B(</a:t>
            </a:r>
            <a:r>
              <a:rPr lang="en-US" altLang="en-US" dirty="0" err="1" smtClean="0">
                <a:solidFill>
                  <a:srgbClr val="000000"/>
                </a:solidFill>
              </a:rPr>
              <a:t>n,p</a:t>
            </a:r>
            <a:r>
              <a:rPr lang="en-US" altLang="en-US" dirty="0" smtClean="0">
                <a:solidFill>
                  <a:srgbClr val="000000"/>
                </a:solidFill>
              </a:rPr>
              <a:t>)</a:t>
            </a:r>
            <a:endParaRPr lang="en-US" alt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 Probabilities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en-US" altLang="en-US" dirty="0" smtClean="0"/>
                  <a:t>Suppose </a:t>
                </a:r>
                <a:r>
                  <a:rPr lang="en-US" altLang="en-US" i="1" dirty="0"/>
                  <a:t>X</a:t>
                </a:r>
                <a:r>
                  <a:rPr lang="en-US" altLang="en-US" dirty="0"/>
                  <a:t> is a binomial random variable with </a:t>
                </a:r>
                <a:r>
                  <a:rPr lang="en-US" altLang="en-US" i="1" dirty="0"/>
                  <a:t>n</a:t>
                </a:r>
                <a:r>
                  <a:rPr lang="en-US" altLang="en-US" dirty="0"/>
                  <a:t> trials and probability of a success </a:t>
                </a:r>
                <a:r>
                  <a:rPr lang="en-US" altLang="en-US" i="1" dirty="0"/>
                  <a:t>p</a:t>
                </a:r>
                <a:r>
                  <a:rPr lang="en-US" altLang="en-US" dirty="0"/>
                  <a:t>.  Then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=0,1,2,…,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0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Histograms of Binomial Distributions</a:t>
            </a:r>
            <a:endParaRPr lang="en-US" dirty="0"/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>
            <p:extLst/>
          </p:nvPr>
        </p:nvGraphicFramePr>
        <p:xfrm>
          <a:off x="-1" y="1219200"/>
          <a:ext cx="4560795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Chart" r:id="rId3" imgW="3667049" imgH="2343302" progId="Excel.Chart.8">
                  <p:embed/>
                </p:oleObj>
              </mc:Choice>
              <mc:Fallback>
                <p:oleObj name="Chart" r:id="rId3" imgW="3667049" imgH="2343302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" y="1219200"/>
                        <a:ext cx="4560795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/>
          </p:nvPr>
        </p:nvGraphicFramePr>
        <p:xfrm>
          <a:off x="4517571" y="1146888"/>
          <a:ext cx="4431240" cy="273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Chart" r:id="rId5" imgW="3667049" imgH="2267102" progId="Excel.Chart.8">
                  <p:embed/>
                </p:oleObj>
              </mc:Choice>
              <mc:Fallback>
                <p:oleObj name="Chart" r:id="rId5" imgW="3667049" imgH="2267102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7571" y="1146888"/>
                        <a:ext cx="4431240" cy="273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/>
          </p:nvPr>
        </p:nvGraphicFramePr>
        <p:xfrm>
          <a:off x="186325" y="4038600"/>
          <a:ext cx="4468597" cy="2762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Chart" r:id="rId7" imgW="3667049" imgH="2267102" progId="Excel.Chart.8">
                  <p:embed/>
                </p:oleObj>
              </mc:Choice>
              <mc:Fallback>
                <p:oleObj name="Chart" r:id="rId7" imgW="3667049" imgH="2267102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25" y="4038600"/>
                        <a:ext cx="4468597" cy="27624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17171" y="4108036"/>
            <a:ext cx="16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 = 10</a:t>
            </a:r>
          </a:p>
          <a:p>
            <a:r>
              <a:rPr lang="en-US" sz="3200" dirty="0" smtClean="0"/>
              <a:t>p = 0.75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543800" y="1036092"/>
            <a:ext cx="16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 = 10</a:t>
            </a:r>
          </a:p>
          <a:p>
            <a:r>
              <a:rPr lang="en-US" sz="3200" dirty="0" smtClean="0"/>
              <a:t>p = 0.5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917371" y="1444380"/>
            <a:ext cx="16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 = 10</a:t>
            </a:r>
          </a:p>
          <a:p>
            <a:r>
              <a:rPr lang="en-US" sz="3200" dirty="0" smtClean="0"/>
              <a:t>p = 0.25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5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Binomial Distribution: Mean and Standard Deviation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If X ~ B(</a:t>
                </a:r>
                <a:r>
                  <a:rPr lang="en-US" dirty="0" err="1" smtClean="0"/>
                  <a:t>n,p</a:t>
                </a:r>
                <a:r>
                  <a:rPr lang="en-US" dirty="0" smtClean="0"/>
                  <a:t>) then</a:t>
                </a:r>
              </a:p>
              <a:p>
                <a:pPr indent="0">
                  <a:buNone/>
                </a:pPr>
                <a:r>
                  <a:rPr lang="en-US" dirty="0" smtClean="0"/>
                  <a:t>E(X) = </a:t>
                </a:r>
                <a:r>
                  <a:rPr lang="en-US" dirty="0" smtClean="0">
                    <a:sym typeface="Symbol"/>
                  </a:rPr>
                  <a:t></a:t>
                </a:r>
                <a:r>
                  <a:rPr lang="en-US" baseline="-25000" dirty="0" smtClean="0">
                    <a:sym typeface="Symbol"/>
                  </a:rPr>
                  <a:t>X</a:t>
                </a:r>
                <a:r>
                  <a:rPr lang="en-US" dirty="0" smtClean="0">
                    <a:sym typeface="Symbol"/>
                  </a:rPr>
                  <a:t> = np</a:t>
                </a:r>
              </a:p>
              <a:p>
                <a:pPr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𝑛𝑝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67"/>
            <a:ext cx="8229600" cy="1143000"/>
          </a:xfrm>
        </p:spPr>
        <p:txBody>
          <a:bodyPr/>
          <a:lstStyle/>
          <a:p>
            <a:r>
              <a:rPr lang="en-US" dirty="0" smtClean="0"/>
              <a:t>Poisson Random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Poisson random variable </a:t>
            </a:r>
            <a:r>
              <a:rPr lang="en-US" dirty="0" smtClean="0"/>
              <a:t>is a count of the number of times the specific event occurs during a given interval.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sz="3200" dirty="0" smtClean="0"/>
              <a:t>The number of people who enter the Union from noon to 1 pm.</a:t>
            </a:r>
          </a:p>
          <a:p>
            <a:pPr lvl="1"/>
            <a:r>
              <a:rPr lang="en-US" sz="3200" dirty="0" smtClean="0"/>
              <a:t>The number of </a:t>
            </a:r>
            <a:r>
              <a:rPr lang="el-GR" sz="3200" dirty="0" smtClean="0"/>
              <a:t>α</a:t>
            </a:r>
            <a:r>
              <a:rPr lang="en-US" sz="3200" dirty="0" smtClean="0"/>
              <a:t>-particles emitted from Uranium-238 in 1 minute.</a:t>
            </a:r>
          </a:p>
          <a:p>
            <a:pPr lvl="1"/>
            <a:r>
              <a:rPr lang="en-US" sz="3200" dirty="0" smtClean="0"/>
              <a:t>The number of DNA fragments found from a sequencing experiment.</a:t>
            </a:r>
          </a:p>
          <a:p>
            <a:pPr lvl="1"/>
            <a:r>
              <a:rPr lang="en-US" sz="3200" dirty="0" smtClean="0"/>
              <a:t>The number of dead trees in a square mile of forest.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4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cs typeface="Arial" pitchFamily="34" charset="0"/>
              </a:rPr>
              <a:t>The probability that a </a:t>
            </a:r>
            <a:r>
              <a:rPr lang="en-US" dirty="0" smtClean="0">
                <a:cs typeface="Arial" pitchFamily="34" charset="0"/>
              </a:rPr>
              <a:t>particular event </a:t>
            </a:r>
            <a:r>
              <a:rPr lang="en-US" dirty="0">
                <a:cs typeface="Arial" pitchFamily="34" charset="0"/>
              </a:rPr>
              <a:t>will occur in a </a:t>
            </a:r>
            <a:r>
              <a:rPr lang="en-US" dirty="0" smtClean="0">
                <a:cs typeface="Arial" pitchFamily="34" charset="0"/>
              </a:rPr>
              <a:t>given interval (of time, length, volume, etc.) is </a:t>
            </a:r>
            <a:r>
              <a:rPr lang="en-US" dirty="0">
                <a:cs typeface="Arial" pitchFamily="34" charset="0"/>
              </a:rPr>
              <a:t>the same for all units of equal size </a:t>
            </a:r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and is proportional to the size of the unit.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The number of events that occur in any interval is </a:t>
            </a:r>
            <a:r>
              <a:rPr lang="en-US" dirty="0" smtClean="0">
                <a:solidFill>
                  <a:srgbClr val="C00000"/>
                </a:solidFill>
                <a:cs typeface="Arial" pitchFamily="34" charset="0"/>
              </a:rPr>
              <a:t>independent</a:t>
            </a:r>
            <a:r>
              <a:rPr lang="en-US" dirty="0" smtClean="0">
                <a:cs typeface="Arial" pitchFamily="34" charset="0"/>
              </a:rPr>
              <a:t> of the number that occur in any other </a:t>
            </a:r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non-overlapping</a:t>
            </a:r>
            <a:r>
              <a:rPr lang="en-US" dirty="0" smtClean="0">
                <a:cs typeface="Arial" pitchFamily="34" charset="0"/>
              </a:rPr>
              <a:t> interval.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The probability that more than one event occurs in a unit of measure is negligible for very small-sized units.</a:t>
            </a:r>
            <a:endParaRPr lang="en-US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7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6036</TotalTime>
  <Words>660</Words>
  <Application>Microsoft Office PowerPoint</Application>
  <PresentationFormat>On-screen Show (4:3)</PresentationFormat>
  <Paragraphs>109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Symbol</vt:lpstr>
      <vt:lpstr>Times New Roman</vt:lpstr>
      <vt:lpstr>Office Theme</vt:lpstr>
      <vt:lpstr>Chart</vt:lpstr>
      <vt:lpstr>Equation</vt:lpstr>
      <vt:lpstr>Chapter 6: Continuous Probability Distributions</vt:lpstr>
      <vt:lpstr>5.4/5.5: Binomial and Poisson Distributions - Goals</vt:lpstr>
      <vt:lpstr>Properties of a Binomial Experiment - BInS</vt:lpstr>
      <vt:lpstr>Binomial Distribution</vt:lpstr>
      <vt:lpstr>Binomial Probabilities</vt:lpstr>
      <vt:lpstr>Histograms of Binomial Distributions</vt:lpstr>
      <vt:lpstr>Binomial Distribution: Mean and Standard Deviation</vt:lpstr>
      <vt:lpstr>Poisson Random Variable</vt:lpstr>
      <vt:lpstr>Poisson Experiment</vt:lpstr>
      <vt:lpstr>Poisson Distribution</vt:lpstr>
      <vt:lpstr>6.1: Probability Distributions for a Continuous Random Variable - Goals</vt:lpstr>
      <vt:lpstr>Density Curve</vt:lpstr>
      <vt:lpstr>Probability Distribution for Continuous Random Variable</vt:lpstr>
      <vt:lpstr>Probabilities Continuous Random Variable</vt:lpstr>
      <vt:lpstr>Properties of pdf</vt:lpstr>
      <vt:lpstr>Formulas for the Mean of a Random Variable</vt:lpstr>
      <vt:lpstr>Variance of a Random Variable</vt:lpstr>
      <vt:lpstr>Cumulative Distribution Function (cdf)</vt:lpstr>
      <vt:lpstr>pdf – Percentiles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386</cp:revision>
  <dcterms:created xsi:type="dcterms:W3CDTF">2010-01-11T21:36:57Z</dcterms:created>
  <dcterms:modified xsi:type="dcterms:W3CDTF">2016-02-03T12:48:26Z</dcterms:modified>
</cp:coreProperties>
</file>